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71" r:id="rId6"/>
    <p:sldId id="267" r:id="rId7"/>
    <p:sldId id="268" r:id="rId8"/>
    <p:sldId id="266" r:id="rId9"/>
    <p:sldId id="263" r:id="rId10"/>
    <p:sldId id="269" r:id="rId11"/>
    <p:sldId id="270" r:id="rId12"/>
    <p:sldId id="264" r:id="rId13"/>
    <p:sldId id="265" r:id="rId14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16" y="4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25.08.2022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ologicka.neolms.e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ologicka.neolms.e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690851"/>
            <a:ext cx="7560000" cy="1672626"/>
          </a:xfrm>
        </p:spPr>
        <p:txBody>
          <a:bodyPr>
            <a:normAutofit/>
          </a:bodyPr>
          <a:lstStyle/>
          <a:p>
            <a:r>
              <a:rPr lang="cs-CZ" sz="3600" dirty="0"/>
              <a:t>Zápis do 1. ročníku </a:t>
            </a:r>
            <a:br>
              <a:rPr lang="cs-CZ" sz="3600" dirty="0"/>
            </a:br>
            <a:r>
              <a:rPr lang="cs-CZ" sz="3600" dirty="0"/>
              <a:t>studijního programu </a:t>
            </a:r>
            <a:br>
              <a:rPr lang="cs-CZ" sz="3600" dirty="0"/>
            </a:br>
            <a:r>
              <a:rPr lang="cs-CZ" sz="3600" dirty="0"/>
              <a:t>TEOLOGIE ONLINE 2022-23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Za tým Teologie online Mgr. Petr Fojtík - tel.: +420 734 300 564 (pondělí až pátek 8.00 - 12.00)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petr.fojtik@upol.cz | www.cmtf.upol.cz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853E2-ADD7-4A5A-95F5-FCC3A829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37367"/>
            <a:ext cx="7560000" cy="56624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Zápis do výukové skupiny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272B2-96C8-49D4-92AD-4A965368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0116"/>
            <a:ext cx="7560000" cy="438912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b="1" u="sng" dirty="0">
                <a:solidFill>
                  <a:schemeClr val="tx1"/>
                </a:solidFill>
              </a:rPr>
              <a:t>Zapisování do výukových skupin A až C</a:t>
            </a:r>
            <a:r>
              <a:rPr lang="cs-CZ" b="1" dirty="0">
                <a:solidFill>
                  <a:schemeClr val="tx1"/>
                </a:solidFill>
              </a:rPr>
              <a:t> bude spuštěno v Online škole (</a:t>
            </a:r>
            <a:r>
              <a:rPr lang="cs-CZ" b="1" u="sng" dirty="0">
                <a:solidFill>
                  <a:srgbClr val="0070C0"/>
                </a:solidFill>
              </a:rPr>
              <a:t>teologicka.neolms.eu</a:t>
            </a:r>
            <a:r>
              <a:rPr lang="cs-CZ" b="1" dirty="0">
                <a:solidFill>
                  <a:schemeClr val="tx1"/>
                </a:solidFill>
              </a:rPr>
              <a:t>) v ročníkové skupině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tx1"/>
                </a:solidFill>
              </a:rPr>
              <a:t>1. ročník Teologie online </a:t>
            </a:r>
            <a:r>
              <a:rPr lang="cs-CZ" b="1" dirty="0">
                <a:solidFill>
                  <a:srgbClr val="FF0000"/>
                </a:solidFill>
              </a:rPr>
              <a:t>od pátku 9. 9. 2022 od 17.00 hodin do pondělí 19. 9. ve 24.00 hodin.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FF0000"/>
                </a:solidFill>
              </a:rPr>
              <a:t>Vlastní výuka bude zahájena Administrativním seminářem v úterý 20. září 2021 v 16.30, kde Vás přivítá garantka studijního programu paní doc. Vlková.</a:t>
            </a:r>
            <a:r>
              <a:rPr lang="cs-CZ" b="1" dirty="0"/>
              <a:t>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72EF20-F72E-4034-AD33-BE6A98FE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3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853E2-ADD7-4A5A-95F5-FCC3A829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37367"/>
            <a:ext cx="7560000" cy="56624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DOBROVOLNÉ WEBINÁŘE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272B2-96C8-49D4-92AD-4A965368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0116"/>
            <a:ext cx="7560000" cy="438912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Kromě povinných úterních webinářů budete mít možnost se hlásit na </a:t>
            </a:r>
            <a:r>
              <a:rPr lang="cs-CZ" b="1" dirty="0">
                <a:solidFill>
                  <a:schemeClr val="tx1"/>
                </a:solidFill>
              </a:rPr>
              <a:t>dobrovolné webináře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Budou zpravidla v </a:t>
            </a:r>
            <a:r>
              <a:rPr lang="cs-CZ" b="1" u="sng" dirty="0">
                <a:solidFill>
                  <a:schemeClr val="tx1"/>
                </a:solidFill>
              </a:rPr>
              <a:t>pátek večer</a:t>
            </a:r>
            <a:r>
              <a:rPr lang="cs-CZ" dirty="0">
                <a:solidFill>
                  <a:schemeClr val="tx1"/>
                </a:solidFill>
              </a:rPr>
              <a:t> anebo v průběhu </a:t>
            </a:r>
            <a:r>
              <a:rPr lang="cs-CZ" b="1" u="sng" dirty="0">
                <a:solidFill>
                  <a:schemeClr val="tx1"/>
                </a:solidFill>
              </a:rPr>
              <a:t>soboty</a:t>
            </a:r>
            <a:r>
              <a:rPr lang="cs-CZ" dirty="0">
                <a:solidFill>
                  <a:schemeClr val="tx1"/>
                </a:solidFill>
              </a:rPr>
              <a:t> (předmět Vybrané kapitoly z dějin filosofie budou mít dobrovolné webináře v úterý).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Na dobrovolných webinářích se budete moci hlouběji ponořit do probírané látky či prodiskutovat probíranou látku s vyučujícími. 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72EF20-F72E-4034-AD33-BE6A98FE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31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35BF0-592F-4225-BB1F-62CC004B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TECHNICKÉ 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981A46-9283-43B1-A3C5-1B105DFE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Bezpodmínečně nutné je </a:t>
            </a:r>
            <a:r>
              <a:rPr lang="cs-CZ" b="1" u="sng" dirty="0">
                <a:solidFill>
                  <a:schemeClr val="tx1"/>
                </a:solidFill>
              </a:rPr>
              <a:t>kvalitní internetové připojení.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Nebezpečí špatného připojení může hrozit zejména při synchronní výuce v </a:t>
            </a:r>
            <a:r>
              <a:rPr lang="cs-CZ" dirty="0" err="1">
                <a:solidFill>
                  <a:schemeClr val="tx1"/>
                </a:solidFill>
              </a:rPr>
              <a:t>ZOOMu</a:t>
            </a:r>
            <a:r>
              <a:rPr lang="cs-CZ" dirty="0">
                <a:solidFill>
                  <a:schemeClr val="tx1"/>
                </a:solidFill>
              </a:rPr>
              <a:t> a při vyplňování testů.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Požadavek na </a:t>
            </a:r>
            <a:r>
              <a:rPr lang="cs-CZ" b="1" u="sng" dirty="0">
                <a:solidFill>
                  <a:schemeClr val="tx1"/>
                </a:solidFill>
              </a:rPr>
              <a:t>jednoznačnou identifikaci studenta </a:t>
            </a:r>
            <a:r>
              <a:rPr lang="cs-CZ" dirty="0">
                <a:solidFill>
                  <a:schemeClr val="tx1"/>
                </a:solidFill>
              </a:rPr>
              <a:t>při výuce: nutností je zapnutá kamera a „podpis“: tj. </a:t>
            </a:r>
            <a:r>
              <a:rPr lang="cs-CZ" b="1" u="sng" dirty="0">
                <a:solidFill>
                  <a:schemeClr val="tx1"/>
                </a:solidFill>
              </a:rPr>
              <a:t>příjmení a jméno</a:t>
            </a:r>
            <a:r>
              <a:rPr lang="cs-CZ" dirty="0">
                <a:solidFill>
                  <a:schemeClr val="tx1"/>
                </a:solidFill>
              </a:rPr>
              <a:t>          (v tomto pořadí).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Pakliže nebude možné studenta jednoznačně identifikovat,   nebude z bezpečnostních důvodů na webinář puštěn.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97489-A794-432A-8C21-E0F333BB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0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7AE42-D9D1-4A4F-B156-E4E50458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Přeji Vám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úspěšné a především obohacující studium!</a:t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6E356-55E9-4BA6-8C9E-790D0A91A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4000" b="1" dirty="0">
                <a:solidFill>
                  <a:schemeClr val="tx1"/>
                </a:solidFill>
              </a:rPr>
              <a:t>DĚKUJI ZA POZORNOST!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900" b="1" dirty="0">
                <a:solidFill>
                  <a:schemeClr val="tx1"/>
                </a:solidFill>
                <a:latin typeface="+mn-lt"/>
              </a:rPr>
              <a:t>Za tým Teologie online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900" b="1" dirty="0">
                <a:solidFill>
                  <a:schemeClr val="tx1"/>
                </a:solidFill>
                <a:latin typeface="+mn-lt"/>
              </a:rPr>
              <a:t>Mgr. Petr Fojtík</a:t>
            </a:r>
            <a:br>
              <a:rPr lang="cs-CZ" sz="1900" b="1" dirty="0">
                <a:solidFill>
                  <a:schemeClr val="tx1"/>
                </a:solidFill>
                <a:latin typeface="+mn-lt"/>
              </a:rPr>
            </a:br>
            <a:r>
              <a:rPr lang="cs-CZ" sz="1900" b="1" dirty="0">
                <a:solidFill>
                  <a:schemeClr val="tx1"/>
                </a:solidFill>
                <a:latin typeface="+mn-lt"/>
              </a:rPr>
              <a:t>Tel.: +420 734 300 564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900" b="1" dirty="0">
                <a:solidFill>
                  <a:schemeClr val="tx1"/>
                </a:solidFill>
                <a:latin typeface="+mn-lt"/>
              </a:rPr>
              <a:t>(pondělí až pátek 8.00 - 12.00)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1900" b="1" dirty="0">
                <a:solidFill>
                  <a:schemeClr val="tx1"/>
                </a:solidFill>
                <a:latin typeface="+mn-lt"/>
              </a:rPr>
              <a:t>petr.fojtik@upol.cz | www.cmtf.upol.cz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1B12E8-3C02-43D6-A4CC-45BCD6EB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1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DD936-B0DB-4A88-92F6-7609338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46662"/>
            <a:ext cx="7560000" cy="448887"/>
          </a:xfrm>
        </p:spPr>
        <p:txBody>
          <a:bodyPr/>
          <a:lstStyle/>
          <a:p>
            <a:pPr algn="ctr"/>
            <a:r>
              <a:rPr lang="cs-CZ" sz="2800" dirty="0"/>
              <a:t>Zápis ve </a:t>
            </a:r>
            <a:r>
              <a:rPr lang="cs-CZ" sz="2800" dirty="0" err="1"/>
              <a:t>STAGu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0D511-214C-4E88-8E81-55BB0A77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95549"/>
            <a:ext cx="7560000" cy="456368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chemeClr val="tx1"/>
                </a:solidFill>
              </a:rPr>
              <a:t>Potřebné informace </a:t>
            </a:r>
            <a:r>
              <a:rPr lang="cs-CZ" sz="1800" dirty="0">
                <a:solidFill>
                  <a:schemeClr val="tx1"/>
                </a:solidFill>
              </a:rPr>
              <a:t>ke studiu naleznete ve Vašem profilu </a:t>
            </a: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dirty="0">
                <a:solidFill>
                  <a:schemeClr val="tx1"/>
                </a:solidFill>
              </a:rPr>
              <a:t>Portálu UP.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Od 2. 9.</a:t>
            </a:r>
            <a:r>
              <a:rPr lang="en-US" sz="1800" dirty="0">
                <a:solidFill>
                  <a:schemeClr val="tx1"/>
                </a:solidFill>
              </a:rPr>
              <a:t> 2022 se </a:t>
            </a:r>
            <a:r>
              <a:rPr lang="en-US" sz="1800" dirty="0" err="1">
                <a:solidFill>
                  <a:schemeClr val="tx1"/>
                </a:solidFill>
              </a:rPr>
              <a:t>můžete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STAGu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zapisovat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předměty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akademického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roku</a:t>
            </a:r>
            <a:r>
              <a:rPr lang="en-US" sz="1800" dirty="0">
                <a:solidFill>
                  <a:schemeClr val="tx1"/>
                </a:solidFill>
              </a:rPr>
              <a:t> 2022/23. </a:t>
            </a:r>
            <a:r>
              <a:rPr lang="en-US" sz="1800" dirty="0" err="1">
                <a:solidFill>
                  <a:schemeClr val="tx1"/>
                </a:solidFill>
              </a:rPr>
              <a:t>Zápis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oficiálně </a:t>
            </a:r>
            <a:r>
              <a:rPr lang="en-US" sz="1800" dirty="0" err="1">
                <a:solidFill>
                  <a:schemeClr val="tx1"/>
                </a:solidFill>
              </a:rPr>
              <a:t>trvá</a:t>
            </a:r>
            <a:r>
              <a:rPr lang="en-US" sz="1800" dirty="0">
                <a:solidFill>
                  <a:schemeClr val="tx1"/>
                </a:solidFill>
              </a:rPr>
              <a:t> do 26. </a:t>
            </a:r>
            <a:r>
              <a:rPr lang="cs-CZ" sz="1800" dirty="0">
                <a:solidFill>
                  <a:schemeClr val="tx1"/>
                </a:solidFill>
              </a:rPr>
              <a:t>9.</a:t>
            </a:r>
            <a:r>
              <a:rPr lang="en-US" sz="1800" dirty="0">
                <a:solidFill>
                  <a:schemeClr val="tx1"/>
                </a:solidFill>
              </a:rPr>
              <a:t> 2022.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/>
                </a:solidFill>
              </a:rPr>
              <a:t>Prosíme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Vás z organizačních důvodů o zápis na předměty zimního semestru do </a:t>
            </a:r>
            <a:r>
              <a:rPr lang="en-US" sz="1800" b="1" dirty="0" err="1">
                <a:solidFill>
                  <a:srgbClr val="FF0000"/>
                </a:solidFill>
              </a:rPr>
              <a:t>čtvrtka</a:t>
            </a:r>
            <a:r>
              <a:rPr lang="en-US" sz="1800" b="1" dirty="0">
                <a:solidFill>
                  <a:srgbClr val="FF0000"/>
                </a:solidFill>
              </a:rPr>
              <a:t> 15. </a:t>
            </a:r>
            <a:r>
              <a:rPr lang="en-US" sz="1800" b="1" dirty="0" err="1">
                <a:solidFill>
                  <a:srgbClr val="FF0000"/>
                </a:solidFill>
              </a:rPr>
              <a:t>září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/>
                </a:solidFill>
              </a:rPr>
              <a:t>Zimní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semestr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začíná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oficiálně </a:t>
            </a:r>
            <a:r>
              <a:rPr lang="en-US" sz="1800" dirty="0">
                <a:solidFill>
                  <a:schemeClr val="tx1"/>
                </a:solidFill>
              </a:rPr>
              <a:t>v </a:t>
            </a:r>
            <a:r>
              <a:rPr lang="en-US" sz="1800" dirty="0" err="1">
                <a:solidFill>
                  <a:schemeClr val="tx1"/>
                </a:solidFill>
              </a:rPr>
              <a:t>pondělí</a:t>
            </a:r>
            <a:r>
              <a:rPr lang="en-US" sz="1800" dirty="0">
                <a:solidFill>
                  <a:schemeClr val="tx1"/>
                </a:solidFill>
              </a:rPr>
              <a:t> 19. </a:t>
            </a:r>
            <a:r>
              <a:rPr lang="cs-CZ" sz="1800" dirty="0">
                <a:solidFill>
                  <a:schemeClr val="tx1"/>
                </a:solidFill>
              </a:rPr>
              <a:t>9.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skončí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sobotu</a:t>
            </a:r>
            <a:r>
              <a:rPr lang="en-US" sz="1800" dirty="0">
                <a:solidFill>
                  <a:schemeClr val="tx1"/>
                </a:solidFill>
              </a:rPr>
              <a:t> 17. </a:t>
            </a:r>
            <a:r>
              <a:rPr lang="cs-CZ" sz="1800" dirty="0">
                <a:solidFill>
                  <a:schemeClr val="tx1"/>
                </a:solidFill>
              </a:rPr>
              <a:t>12.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celkem</a:t>
            </a:r>
            <a:r>
              <a:rPr lang="en-US" sz="1800" dirty="0">
                <a:solidFill>
                  <a:schemeClr val="tx1"/>
                </a:solidFill>
              </a:rPr>
              <a:t> 13 </a:t>
            </a:r>
            <a:r>
              <a:rPr lang="en-US" sz="1800" dirty="0" err="1">
                <a:solidFill>
                  <a:schemeClr val="tx1"/>
                </a:solidFill>
              </a:rPr>
              <a:t>týdnů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8BF273-8314-482E-81BF-9043FFE3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76CCD-1E5B-4E56-AD65-F98982B0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2728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Předměty a výuka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E60E0-030F-4B38-BF6A-01A8F932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8" y="2040808"/>
            <a:ext cx="7560000" cy="440986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- V zimním semestru se prosím zapište ve </a:t>
            </a:r>
            <a:r>
              <a:rPr lang="cs-CZ" sz="1700" dirty="0" err="1">
                <a:solidFill>
                  <a:schemeClr val="tx1"/>
                </a:solidFill>
              </a:rPr>
              <a:t>STAGu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b="1" dirty="0">
                <a:solidFill>
                  <a:schemeClr val="tx1"/>
                </a:solidFill>
              </a:rPr>
              <a:t>do všech 6 povinných předmětů: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Propedeutický seminář k distančnímu studiu teologie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Vybrané kapitoly z dějin filosofie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Religionistika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Úvod do studia Bible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Základy latiny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	* Metoda v systematické teologii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chemeClr val="tx1"/>
                </a:solidFill>
              </a:rPr>
              <a:t>- Nezapisujte se v zimním semestru na povinně volitelné předměty. Ty budou pro vás připraveny v letním semestru.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AFB780-7851-4F89-9588-FD24584F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5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D7CC7-E356-45D8-80C7-9FADAD06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1271912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ONLINE ŠKOLA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3AD7E-3D15-4734-919B-E4FA5B84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0241"/>
            <a:ext cx="7560000" cy="44389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- Vaše studium bude probíhat v distančním studijním prostředí: v </a:t>
            </a:r>
            <a:r>
              <a:rPr lang="cs-CZ" sz="2400" b="1" dirty="0">
                <a:solidFill>
                  <a:srgbClr val="7030A0"/>
                </a:solidFill>
              </a:rPr>
              <a:t>ONLINE ŠKOLE.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- </a:t>
            </a:r>
            <a:r>
              <a:rPr lang="cs-CZ" sz="2400" b="1" dirty="0">
                <a:solidFill>
                  <a:schemeClr val="tx1"/>
                </a:solidFill>
              </a:rPr>
              <a:t>Online školu </a:t>
            </a:r>
            <a:r>
              <a:rPr lang="cs-CZ" sz="2400" dirty="0">
                <a:solidFill>
                  <a:schemeClr val="tx1"/>
                </a:solidFill>
              </a:rPr>
              <a:t>naleznete na webu </a:t>
            </a:r>
            <a:r>
              <a:rPr lang="cs-CZ" sz="2400" b="1" u="sng" dirty="0">
                <a:solidFill>
                  <a:srgbClr val="FF0000"/>
                </a:solidFill>
                <a:hlinkClick r:id="rId2"/>
              </a:rPr>
              <a:t>https://teologicka.neolms.eu/</a:t>
            </a:r>
            <a:endParaRPr lang="cs-CZ" sz="2400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- Online škola bude pro vás otevřena </a:t>
            </a:r>
            <a:r>
              <a:rPr lang="cs-CZ" sz="2400" b="1" dirty="0" smtClean="0">
                <a:solidFill>
                  <a:srgbClr val="FF0000"/>
                </a:solidFill>
              </a:rPr>
              <a:t>od 1. září.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- Přihlašovací jméno a heslo je stejné jako do Portálu Univerzity Palackého.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02CA1C-BD26-4B34-874A-9506179C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7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1E5A-EF7D-F53A-0584-AB6C313F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4400" b="1" u="sng" dirty="0">
                <a:solidFill>
                  <a:srgbClr val="FF0000"/>
                </a:solidFill>
                <a:hlinkClick r:id="rId2"/>
              </a:rPr>
              <a:t>https://teologicka.neolms.eu/</a:t>
            </a:r>
            <a:endParaRPr lang="cs-CZ" sz="4400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9C2B8D-0CE0-CF66-C78E-63D3563B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2A2726-FC4B-8239-5974-EBBDBEFA9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68" y="2637878"/>
            <a:ext cx="6969402" cy="3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D7CC7-E356-45D8-80C7-9FADAD06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1271912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ONLINE ŠKOLA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3AD7E-3D15-4734-919B-E4FA5B84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0241"/>
            <a:ext cx="7560000" cy="44389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 Online škole jsou pro vás připraveny studijní texty, </a:t>
            </a:r>
            <a:r>
              <a:rPr lang="cs-CZ" dirty="0" err="1">
                <a:solidFill>
                  <a:schemeClr val="tx1"/>
                </a:solidFill>
              </a:rPr>
              <a:t>videopřednášky</a:t>
            </a:r>
            <a:r>
              <a:rPr lang="cs-CZ" dirty="0">
                <a:solidFill>
                  <a:schemeClr val="tx1"/>
                </a:solidFill>
              </a:rPr>
              <a:t> s prezentacemi, úkoly či testy.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Můžete zde také: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	komunikovat s vyučujícími či spolužáky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	naleznete zde svůj studijní kalendář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	videozáznamy jednotlivých webinářů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02CA1C-BD26-4B34-874A-9506179C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4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D7CC7-E356-45D8-80C7-9FADAD06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1271912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WEBINÁŘE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3AD7E-3D15-4734-919B-E4FA5B847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0241"/>
            <a:ext cx="7560000" cy="44389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tx1"/>
                </a:solidFill>
              </a:rPr>
              <a:t>Webinář</a:t>
            </a:r>
            <a:r>
              <a:rPr lang="cs-CZ" dirty="0">
                <a:solidFill>
                  <a:schemeClr val="tx1"/>
                </a:solidFill>
              </a:rPr>
              <a:t> je interaktivní online seminář (synchronní vyučování) při kterém budete do hloubky probírat s vyučujícími a spolužáky obsah přednášek.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Na webináře se budete připojovat prostřednictvím aplikace ZOOM.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Odkazy na jednotlivé webináře naleznete v Online škole.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02CA1C-BD26-4B34-874A-9506179C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1E5A-EF7D-F53A-0584-AB6C313F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ONLINE ŠKOLA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35FEB-3CCA-DD5C-055F-FF40F25A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b="1" dirty="0">
                <a:solidFill>
                  <a:srgbClr val="FF0000"/>
                </a:solidFill>
              </a:rPr>
              <a:t>Po přihlášení do Online školy </a:t>
            </a:r>
            <a:r>
              <a:rPr lang="cs-CZ" sz="2000" dirty="0">
                <a:solidFill>
                  <a:schemeClr val="tx1"/>
                </a:solidFill>
              </a:rPr>
              <a:t>se </a:t>
            </a:r>
            <a:r>
              <a:rPr lang="cs-CZ" sz="2000" b="1" dirty="0">
                <a:solidFill>
                  <a:schemeClr val="tx1"/>
                </a:solidFill>
              </a:rPr>
              <a:t>prosím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u="sng" dirty="0">
                <a:solidFill>
                  <a:schemeClr val="tx1"/>
                </a:solidFill>
              </a:rPr>
              <a:t>v průběhu září seznamte s tímto studijním prostředím</a:t>
            </a:r>
            <a:r>
              <a:rPr lang="cs-CZ" sz="2000" dirty="0">
                <a:solidFill>
                  <a:schemeClr val="tx1"/>
                </a:solidFill>
              </a:rPr>
              <a:t>, ať nemáte po zahájení výuky (v úterý 20.9.) </a:t>
            </a:r>
            <a:r>
              <a:rPr lang="cs-CZ" dirty="0">
                <a:solidFill>
                  <a:schemeClr val="tx1"/>
                </a:solidFill>
              </a:rPr>
              <a:t>žádné potíže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Projděte si ročníkovou skupinu </a:t>
            </a:r>
            <a:r>
              <a:rPr lang="cs-CZ" sz="2000" b="1" dirty="0">
                <a:solidFill>
                  <a:srgbClr val="FF0000"/>
                </a:solidFill>
              </a:rPr>
              <a:t>1. ročník Teologie online, </a:t>
            </a:r>
            <a:r>
              <a:rPr lang="cs-CZ" sz="2000" dirty="0">
                <a:solidFill>
                  <a:schemeClr val="tx1"/>
                </a:solidFill>
              </a:rPr>
              <a:t>kde budete mít v průběhu studia aktuální informace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V Online škole budete mít již otevřen předmět </a:t>
            </a:r>
            <a:r>
              <a:rPr lang="cs-CZ" sz="2000" dirty="0">
                <a:solidFill>
                  <a:srgbClr val="FF0000"/>
                </a:solidFill>
              </a:rPr>
              <a:t>Propedeutický seminář k online studiu</a:t>
            </a:r>
            <a:r>
              <a:rPr lang="cs-CZ" sz="2000" dirty="0">
                <a:solidFill>
                  <a:schemeClr val="tx1"/>
                </a:solidFill>
              </a:rPr>
              <a:t>, kde naleznete pokyny pro práci v tomto prostředí.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Jednotlivé studijní předměty v Online škole vám budou zpřístupňovány před zahájením semestru od 15. do 20. září.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9C2B8D-0CE0-CF66-C78E-63D3563B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24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853E2-ADD7-4A5A-95F5-FCC3A829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37367"/>
            <a:ext cx="7560000" cy="56624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Výukové skupiny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272B2-96C8-49D4-92AD-4A965368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0116"/>
            <a:ext cx="7560000" cy="43891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tx1"/>
                </a:solidFill>
              </a:rPr>
              <a:t>- Vaše výuka v zimním semestru se bude odehrávat od úterý 20. září do soboty 17. prosince 2022.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Výuka bude realizována pravidelně, a to vždy v </a:t>
            </a:r>
            <a:r>
              <a:rPr lang="cs-CZ" b="1" u="sng" dirty="0">
                <a:solidFill>
                  <a:srgbClr val="FF0000"/>
                </a:solidFill>
              </a:rPr>
              <a:t>ÚTERÝ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v podvečerních a večerních hodinách.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- Vzhledem k vašemu množství bude přímá výuka probíhat ve 3 výukových skupinách A, B a C. Každá skupina má naplánovány vlastní výukové webináře po celý semestr.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Výuka skupin bude začínat zpravidla v 16.30, 17.30, 18.30 a 19.30 (konkrétní harmonogram naleznete v Online škole v ročníkové skupině 1. ročník Teologie online).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72EF20-F72E-4034-AD33-BE6A98FE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Petr Fojtík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404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362</TotalTime>
  <Words>824</Words>
  <Application>Microsoft Office PowerPoint</Application>
  <PresentationFormat>Vlastní</PresentationFormat>
  <Paragraphs>82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Motiv Office</vt:lpstr>
      <vt:lpstr>Zápis do 1. ročníku  studijního programu  TEOLOGIE ONLINE 2022-23</vt:lpstr>
      <vt:lpstr>Zápis ve STAGu</vt:lpstr>
      <vt:lpstr>Předměty a výuka</vt:lpstr>
      <vt:lpstr>ONLINE ŠKOLA</vt:lpstr>
      <vt:lpstr>https://teologicka.neolms.eu/</vt:lpstr>
      <vt:lpstr>ONLINE ŠKOLA</vt:lpstr>
      <vt:lpstr>WEBINÁŘE</vt:lpstr>
      <vt:lpstr>ONLINE ŠKOLA</vt:lpstr>
      <vt:lpstr>Výukové skupiny</vt:lpstr>
      <vt:lpstr>Zápis do výukové skupiny</vt:lpstr>
      <vt:lpstr>DOBROVOLNÉ WEBINÁŘE</vt:lpstr>
      <vt:lpstr>TECHNICKÉ POŽADAVKY</vt:lpstr>
      <vt:lpstr>Přeji Vám  úspěšné a především obohacující studium!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katedra</cp:lastModifiedBy>
  <cp:revision>72</cp:revision>
  <dcterms:created xsi:type="dcterms:W3CDTF">2021-08-25T16:29:37Z</dcterms:created>
  <dcterms:modified xsi:type="dcterms:W3CDTF">2022-08-25T14:59:54Z</dcterms:modified>
</cp:coreProperties>
</file>