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82" r:id="rId4"/>
    <p:sldId id="285" r:id="rId5"/>
    <p:sldId id="276" r:id="rId6"/>
    <p:sldId id="264" r:id="rId7"/>
    <p:sldId id="275" r:id="rId8"/>
    <p:sldId id="286" r:id="rId9"/>
    <p:sldId id="277" r:id="rId10"/>
    <p:sldId id="287" r:id="rId11"/>
    <p:sldId id="288" r:id="rId12"/>
    <p:sldId id="266" r:id="rId13"/>
    <p:sldId id="267" r:id="rId14"/>
    <p:sldId id="260" r:id="rId15"/>
    <p:sldId id="261" r:id="rId16"/>
    <p:sldId id="284" r:id="rId17"/>
    <p:sldId id="289" r:id="rId18"/>
    <p:sldId id="292" r:id="rId19"/>
    <p:sldId id="291" r:id="rId20"/>
    <p:sldId id="263" r:id="rId21"/>
    <p:sldId id="283" r:id="rId22"/>
    <p:sldId id="279" r:id="rId23"/>
    <p:sldId id="268" r:id="rId24"/>
    <p:sldId id="273" r:id="rId25"/>
  </p:sldIdLst>
  <p:sldSz cx="12192000" cy="6858000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99E39-9C36-4B83-A024-3B85CF0B60CB}" v="491" dt="2020-10-19T10:41:4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163" autoAdjust="0"/>
  </p:normalViewPr>
  <p:slideViewPr>
    <p:cSldViewPr snapToGrid="0">
      <p:cViewPr varScale="1">
        <p:scale>
          <a:sx n="64" d="100"/>
          <a:sy n="64" d="100"/>
        </p:scale>
        <p:origin x="6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EF99E39-9C36-4B83-A024-3B85CF0B60CB}"/>
    <pc:docChg chg="addSld delSld modSld sldOrd">
      <pc:chgData name="" userId="" providerId="" clId="Web-{1EF99E39-9C36-4B83-A024-3B85CF0B60CB}" dt="2020-10-19T10:41:46.664" v="489" actId="20577"/>
      <pc:docMkLst>
        <pc:docMk/>
      </pc:docMkLst>
      <pc:sldChg chg="modSp">
        <pc:chgData name="" userId="" providerId="" clId="Web-{1EF99E39-9C36-4B83-A024-3B85CF0B60CB}" dt="2020-10-19T10:38:54.816" v="385" actId="20577"/>
        <pc:sldMkLst>
          <pc:docMk/>
          <pc:sldMk cId="2977618320" sldId="264"/>
        </pc:sldMkLst>
        <pc:spChg chg="mod">
          <ac:chgData name="" userId="" providerId="" clId="Web-{1EF99E39-9C36-4B83-A024-3B85CF0B60CB}" dt="2020-10-19T10:38:54.816" v="385" actId="20577"/>
          <ac:spMkLst>
            <pc:docMk/>
            <pc:sldMk cId="2977618320" sldId="264"/>
            <ac:spMk id="3" creationId="{00000000-0000-0000-0000-000000000000}"/>
          </ac:spMkLst>
        </pc:spChg>
      </pc:sldChg>
      <pc:sldChg chg="modSp">
        <pc:chgData name="" userId="" providerId="" clId="Web-{1EF99E39-9C36-4B83-A024-3B85CF0B60CB}" dt="2020-10-19T10:41:46.664" v="488" actId="20577"/>
        <pc:sldMkLst>
          <pc:docMk/>
          <pc:sldMk cId="2551524525" sldId="273"/>
        </pc:sldMkLst>
        <pc:spChg chg="mod">
          <ac:chgData name="" userId="" providerId="" clId="Web-{1EF99E39-9C36-4B83-A024-3B85CF0B60CB}" dt="2020-10-19T10:41:46.664" v="488" actId="20577"/>
          <ac:spMkLst>
            <pc:docMk/>
            <pc:sldMk cId="2551524525" sldId="273"/>
            <ac:spMk id="14" creationId="{00000000-0000-0000-0000-000000000000}"/>
          </ac:spMkLst>
        </pc:spChg>
      </pc:sldChg>
      <pc:sldChg chg="modSp new del ord">
        <pc:chgData name="" userId="" providerId="" clId="Web-{1EF99E39-9C36-4B83-A024-3B85CF0B60CB}" dt="2020-10-19T10:35:54.249" v="307"/>
        <pc:sldMkLst>
          <pc:docMk/>
          <pc:sldMk cId="3862311822" sldId="278"/>
        </pc:sldMkLst>
        <pc:spChg chg="mod">
          <ac:chgData name="" userId="" providerId="" clId="Web-{1EF99E39-9C36-4B83-A024-3B85CF0B60CB}" dt="2020-10-19T10:31:45.180" v="35" actId="20577"/>
          <ac:spMkLst>
            <pc:docMk/>
            <pc:sldMk cId="3862311822" sldId="278"/>
            <ac:spMk id="2" creationId="{D5BC5675-F30F-4EFA-AED3-795731E362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5F85-F0DF-4006-8728-2BA960A6CB05}" type="datetimeFigureOut">
              <a:rPr lang="cs-CZ" smtClean="0"/>
              <a:t>25.08.2022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5B1A-2841-4E83-8CA9-DA811D64E7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7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F79D8-8457-4CA5-9935-3CC0248A353A}" type="datetimeFigureOut">
              <a:rPr lang="cs-CZ" smtClean="0"/>
              <a:t>25.08.2022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4FDA-C5F9-4266-A581-8D2FEAD82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4FDA-C5F9-4266-A581-8D2FEAD82FC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2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2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5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7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0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79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2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3C9-133C-4889-9349-DEE636284F1C}" type="datetimeFigureOut">
              <a:rPr lang="cs-CZ" smtClean="0"/>
              <a:t>25.08.2022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upol.cz/" TargetMode="External"/><Relationship Id="rId2" Type="http://schemas.openxmlformats.org/officeDocument/2006/relationships/hyperlink" Target="mailto:andrea.spickova@upol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studijni-oddeleni/#c9728" TargetMode="External"/><Relationship Id="rId2" Type="http://schemas.openxmlformats.org/officeDocument/2006/relationships/hyperlink" Target="https://www.cmtf.upol.cz/o-fakulte/uredni-desk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#c5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ps.upol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studenti/studijni-zalezitosti/studijni-oddeleni/#c972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vt.upol.cz/identifikacni-karty-ik/#c47555" TargetMode="External"/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prubeh-stud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tf.upol.cz/studenti/studijni-zalezitosti/studijni-oddelen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yna.hradilova@upol.cz" TargetMode="External"/><Relationship Id="rId2" Type="http://schemas.openxmlformats.org/officeDocument/2006/relationships/hyperlink" Target="https://www.cmtf.upol.cz/nc/kontakty/vizitka/empid/1758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.hynkova@upol.cz" TargetMode="External"/><Relationship Id="rId5" Type="http://schemas.openxmlformats.org/officeDocument/2006/relationships/hyperlink" Target="https://www.cmtf.upol.cz/nc/kontakty/vizitka/empid/80072439/" TargetMode="External"/><Relationship Id="rId4" Type="http://schemas.openxmlformats.org/officeDocument/2006/relationships/hyperlink" Target="mailto:katerina.patkova@upol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Zápis do 1. ročníku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Cyrilometodějská teologická fakulta UP v Olomouci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0" y="801477"/>
            <a:ext cx="346758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0139" y="-208722"/>
            <a:ext cx="1118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D</a:t>
            </a:r>
            <a:r>
              <a:rPr lang="cs-CZ" b="1" dirty="0" smtClean="0">
                <a:solidFill>
                  <a:srgbClr val="7030A0"/>
                </a:solidFill>
              </a:rPr>
              <a:t>oporučení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Své </a:t>
            </a:r>
            <a:r>
              <a:rPr lang="cs-CZ" dirty="0"/>
              <a:t>studium můžete přehledně sledovat ve </a:t>
            </a:r>
            <a:r>
              <a:rPr lang="cs-CZ" dirty="0" err="1"/>
              <a:t>STAGu</a:t>
            </a:r>
            <a:r>
              <a:rPr lang="cs-CZ" dirty="0"/>
              <a:t> v záložce </a:t>
            </a:r>
            <a:r>
              <a:rPr lang="cs-CZ" dirty="0">
                <a:solidFill>
                  <a:srgbClr val="7030A0"/>
                </a:solidFill>
              </a:rPr>
              <a:t>Vizualizace studia</a:t>
            </a:r>
            <a:r>
              <a:rPr lang="cs-CZ" dirty="0"/>
              <a:t> a </a:t>
            </a:r>
            <a:r>
              <a:rPr lang="cs-CZ" dirty="0">
                <a:solidFill>
                  <a:srgbClr val="7030A0"/>
                </a:solidFill>
              </a:rPr>
              <a:t>zbývající povinnosti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endParaRPr lang="cs-CZ" dirty="0"/>
          </a:p>
          <a:p>
            <a:r>
              <a:rPr lang="cs-CZ" dirty="0" smtClean="0"/>
              <a:t>V případě potíží při zápisu předmětů (malá kapacita) kontaktujte</a:t>
            </a:r>
            <a:br>
              <a:rPr lang="cs-CZ" dirty="0" smtClean="0"/>
            </a:br>
            <a:r>
              <a:rPr lang="cs-CZ" dirty="0" smtClean="0"/>
              <a:t>e-mailem garanta/vyučujícího předmětu.</a:t>
            </a:r>
          </a:p>
          <a:p>
            <a:r>
              <a:rPr lang="cs-CZ" dirty="0" smtClean="0"/>
              <a:t>V případě kolize rozvrhů kontaktujte </a:t>
            </a:r>
            <a:r>
              <a:rPr lang="cs-CZ" dirty="0" err="1" smtClean="0"/>
              <a:t>rozvrhářku</a:t>
            </a:r>
            <a:r>
              <a:rPr lang="cs-CZ" dirty="0" smtClean="0"/>
              <a:t> CMTF Mgr. Andreu Špičkovou  (</a:t>
            </a:r>
            <a:r>
              <a:rPr lang="cs-CZ" dirty="0" smtClean="0">
                <a:hlinkClick r:id="rId2"/>
              </a:rPr>
              <a:t>andrea.spickova@upol.cz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esk</a:t>
            </a:r>
            <a:r>
              <a:rPr lang="cs-CZ" dirty="0" smtClean="0"/>
              <a:t> UP </a:t>
            </a:r>
            <a:r>
              <a:rPr lang="cs-CZ" dirty="0"/>
              <a:t>– </a:t>
            </a:r>
            <a:r>
              <a:rPr lang="cs-CZ" dirty="0">
                <a:hlinkClick r:id="rId3"/>
              </a:rPr>
              <a:t>https://helpdesk.upol.cz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- kontaktujte v případě potíží s přihlášením, zapomenutí hesla a jiných technických potíží.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36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Uznání zkoušek, zápočtů, kolokvií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6844"/>
            <a:ext cx="10515600" cy="4351338"/>
          </a:xfrm>
        </p:spPr>
        <p:txBody>
          <a:bodyPr/>
          <a:lstStyle/>
          <a:p>
            <a:pPr algn="just"/>
            <a:r>
              <a:rPr lang="cs-CZ" dirty="0"/>
              <a:t>Student, který již studoval na jiné VŠ/VOŠ, může požádat o uznání předmětů.</a:t>
            </a:r>
          </a:p>
          <a:p>
            <a:pPr algn="just"/>
            <a:r>
              <a:rPr lang="cs-CZ" dirty="0"/>
              <a:t>Děkan </a:t>
            </a:r>
            <a:r>
              <a:rPr lang="cs-CZ" b="1" dirty="0"/>
              <a:t>může</a:t>
            </a:r>
            <a:r>
              <a:rPr lang="cs-CZ" dirty="0"/>
              <a:t> uznat ty zápočty, kolokvia a zkoušky, které student </a:t>
            </a:r>
            <a:r>
              <a:rPr lang="cs-CZ" b="1" dirty="0">
                <a:solidFill>
                  <a:srgbClr val="7030A0"/>
                </a:solidFill>
              </a:rPr>
              <a:t>vykonal v době kratší než 3 roky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před podáním žádosti o uznání.</a:t>
            </a:r>
          </a:p>
          <a:p>
            <a:pPr algn="just"/>
            <a:r>
              <a:rPr lang="cs-CZ" dirty="0"/>
              <a:t>Žádost o uznání předmětů se podává prostřednictvím systému STAG, záložka </a:t>
            </a:r>
            <a:r>
              <a:rPr lang="cs-CZ" b="1" dirty="0">
                <a:solidFill>
                  <a:srgbClr val="7030A0"/>
                </a:solidFill>
              </a:rPr>
              <a:t>Studentské žádosti</a:t>
            </a:r>
            <a:r>
              <a:rPr lang="cs-CZ" dirty="0"/>
              <a:t>. </a:t>
            </a:r>
            <a:r>
              <a:rPr lang="cs-CZ" dirty="0" smtClean="0"/>
              <a:t>Do elektronické žádosti je nutné </a:t>
            </a:r>
            <a:r>
              <a:rPr lang="cs-CZ" dirty="0" smtClean="0">
                <a:solidFill>
                  <a:srgbClr val="7030A0"/>
                </a:solidFill>
              </a:rPr>
              <a:t>vložit</a:t>
            </a:r>
            <a:r>
              <a:rPr lang="cs-CZ" dirty="0" smtClean="0"/>
              <a:t> potvrzený Výpis absolvovaných předmětů/</a:t>
            </a:r>
            <a:r>
              <a:rPr lang="cs-CZ" dirty="0" err="1" smtClean="0"/>
              <a:t>Diploma</a:t>
            </a:r>
            <a:r>
              <a:rPr lang="cs-CZ" dirty="0" smtClean="0"/>
              <a:t> </a:t>
            </a:r>
            <a:r>
              <a:rPr lang="cs-CZ" dirty="0" err="1" smtClean="0"/>
              <a:t>Supplement</a:t>
            </a:r>
            <a:r>
              <a:rPr lang="cs-CZ" dirty="0" smtClean="0"/>
              <a:t>, popřípadě sylaby jednotlivých předmětů. </a:t>
            </a:r>
            <a:r>
              <a:rPr lang="cs-CZ" dirty="0">
                <a:solidFill>
                  <a:srgbClr val="7030A0"/>
                </a:solidFill>
              </a:rPr>
              <a:t>O</a:t>
            </a:r>
            <a:r>
              <a:rPr lang="cs-CZ" dirty="0" smtClean="0">
                <a:solidFill>
                  <a:srgbClr val="7030A0"/>
                </a:solidFill>
              </a:rPr>
              <a:t>riginál vytištěné žádosti je třeba obratem doručit </a:t>
            </a:r>
            <a:r>
              <a:rPr lang="cs-CZ" dirty="0">
                <a:solidFill>
                  <a:srgbClr val="7030A0"/>
                </a:solidFill>
              </a:rPr>
              <a:t>na studijní oddělení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33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Kontroly studia na konci akademického roku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Začátkem dalšího akademického roku probíhají kontroly studia </a:t>
            </a:r>
            <a:r>
              <a:rPr lang="cs-CZ" sz="2400" dirty="0" smtClean="0"/>
              <a:t>za </a:t>
            </a:r>
            <a:r>
              <a:rPr lang="cs-CZ" sz="2400" dirty="0"/>
              <a:t>uplynulý akademický </a:t>
            </a:r>
            <a:r>
              <a:rPr lang="cs-CZ" sz="2400" dirty="0" smtClean="0"/>
              <a:t>rok. </a:t>
            </a:r>
            <a:r>
              <a:rPr lang="cs-CZ" sz="2400" dirty="0"/>
              <a:t>T</a:t>
            </a:r>
            <a:r>
              <a:rPr lang="cs-CZ" sz="2400" dirty="0" smtClean="0"/>
              <a:t>ermín je stanoven harmonogramem akademického</a:t>
            </a:r>
            <a:r>
              <a:rPr lang="cs-CZ" sz="2400" dirty="0"/>
              <a:t> </a:t>
            </a:r>
            <a:r>
              <a:rPr lang="cs-CZ" sz="2400" dirty="0" smtClean="0"/>
              <a:t>roku CMTF, který naleznete zde: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://www.cmtf.upol.cz/o-</a:t>
            </a:r>
            <a:r>
              <a:rPr lang="cs-CZ" sz="2400" dirty="0" err="1">
                <a:hlinkClick r:id="rId2"/>
              </a:rPr>
              <a:t>fakulte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uredni</a:t>
            </a:r>
            <a:r>
              <a:rPr lang="cs-CZ" sz="2400" dirty="0">
                <a:hlinkClick r:id="rId2"/>
              </a:rPr>
              <a:t>-deska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Je </a:t>
            </a:r>
            <a:r>
              <a:rPr lang="cs-CZ" sz="2400" dirty="0"/>
              <a:t>vaší povinností si v průběhu studia průběžně provádět kontrolu zapsaných předmětů a jejich splnění ve </a:t>
            </a:r>
            <a:r>
              <a:rPr lang="cs-CZ" sz="2400" dirty="0" err="1"/>
              <a:t>STAGu</a:t>
            </a:r>
            <a:r>
              <a:rPr lang="cs-CZ" sz="2400" dirty="0"/>
              <a:t> tak, aby byl v souladu se skutečností. </a:t>
            </a: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Jakmile zjistíte, že studovat nechcete/nemůžete, studium buď přerušte, nebo ukončete na vlastní žádost. Oba </a:t>
            </a:r>
            <a:r>
              <a:rPr lang="cs-CZ" sz="2400" dirty="0"/>
              <a:t>formuláře naleznete zde: </a:t>
            </a:r>
            <a:r>
              <a:rPr lang="cs-CZ" sz="2400" dirty="0">
                <a:hlinkClick r:id="rId3"/>
              </a:rPr>
              <a:t>https://www.cmtf.upol.cz/studenti/studijni-zalezitosti/studijni-oddeleni/#</a:t>
            </a:r>
            <a:r>
              <a:rPr lang="cs-CZ" sz="2400" dirty="0" smtClean="0">
                <a:hlinkClick r:id="rId3"/>
              </a:rPr>
              <a:t>c9728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88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Poplatky za nadstandardní dobu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Bezplatná doba studia je standardní doba studia stanoveného programu </a:t>
            </a:r>
            <a:r>
              <a:rPr lang="cs-CZ" dirty="0">
                <a:solidFill>
                  <a:srgbClr val="7030A0"/>
                </a:solidFill>
              </a:rPr>
              <a:t>+ 1 rok</a:t>
            </a:r>
            <a:r>
              <a:rPr lang="cs-CZ" dirty="0"/>
              <a:t>, za předpokladu, že máte předchozí studium VŠ </a:t>
            </a:r>
          </a:p>
          <a:p>
            <a:pPr marL="0" indent="0">
              <a:buNone/>
            </a:pPr>
            <a:r>
              <a:rPr lang="cs-CZ" dirty="0"/>
              <a:t>   v rámci ČR úspěšně zakončeno.</a:t>
            </a:r>
          </a:p>
          <a:p>
            <a:r>
              <a:rPr lang="cs-CZ" dirty="0"/>
              <a:t>Poplatek za nadstandardní dobu studia činí 20.000,- za každých započatých 6 </a:t>
            </a:r>
            <a:r>
              <a:rPr lang="cs-CZ" dirty="0" smtClean="0"/>
              <a:t>měsíců studia.</a:t>
            </a:r>
            <a:endParaRPr lang="cs-CZ" dirty="0"/>
          </a:p>
          <a:p>
            <a:r>
              <a:rPr lang="cs-CZ" dirty="0"/>
              <a:t>Informace o </a:t>
            </a:r>
            <a:r>
              <a:rPr lang="cs-CZ" dirty="0" smtClean="0"/>
              <a:t>poplatcích zde: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://www.upol.cz/studenti/studium/poplatky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98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Uznaná doba 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studentů na přerušení studia po celou uznanou dobu rodičovství (tzn. období mateřské dovolené + období rodičovské dovolené), maximálně do 3 let věku dítěte.</a:t>
            </a:r>
          </a:p>
          <a:p>
            <a:r>
              <a:rPr lang="cs-CZ" dirty="0"/>
              <a:t>Více informací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https://www.upol.cz/studenti/studium/prava-a-povinnosti-studenta/#</a:t>
            </a:r>
            <a:r>
              <a:rPr lang="cs-CZ" dirty="0" smtClean="0">
                <a:hlinkClick r:id="rId2"/>
              </a:rPr>
              <a:t>c53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76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Centrum pro studenty se </a:t>
            </a:r>
            <a:r>
              <a:rPr lang="cs-CZ" b="1" dirty="0" smtClean="0">
                <a:solidFill>
                  <a:srgbClr val="7030A0"/>
                </a:solidFill>
              </a:rPr>
              <a:t>specifickými potřebami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 </a:t>
            </a:r>
            <a:r>
              <a:rPr lang="cs-CZ" dirty="0"/>
              <a:t>poskytuje komplexní odborný poradenský, technický a terapeutický servis studentům se specifickými potřebami. </a:t>
            </a:r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informací najdete zde: </a:t>
            </a:r>
            <a:r>
              <a:rPr lang="cs-CZ" dirty="0">
                <a:hlinkClick r:id="rId2"/>
              </a:rPr>
              <a:t>https://cps.upol.cz/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Webové stránky CMTF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789" y="1825625"/>
            <a:ext cx="9174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28" y="0"/>
            <a:ext cx="9432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8739"/>
            <a:ext cx="12192000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Univerzitní e-mail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Každému z vás je přidělen univerzitní e-mail, který máte povinnost ke komunikaci v rámci studia používat. Můžete si e-mail sloučit s vaším osobním e-mailem, či pro větší kontrolu nastavit </a:t>
            </a:r>
            <a:r>
              <a:rPr lang="cs-CZ" dirty="0" smtClean="0"/>
              <a:t>přeposílání. </a:t>
            </a:r>
          </a:p>
          <a:p>
            <a:r>
              <a:rPr lang="cs-CZ" dirty="0" smtClean="0"/>
              <a:t>Web portálu: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://portal.upol.cz/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4654856"/>
            <a:ext cx="7516274" cy="1590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0" y="3567846"/>
            <a:ext cx="1186028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a zkušební </a:t>
            </a:r>
            <a:r>
              <a:rPr lang="cs-CZ" b="1" dirty="0" smtClean="0">
                <a:solidFill>
                  <a:srgbClr val="7030A0"/>
                </a:solidFill>
              </a:rPr>
              <a:t>řád UP, Směrnice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Zde </a:t>
            </a:r>
            <a:r>
              <a:rPr lang="cs-CZ" dirty="0"/>
              <a:t>jsou ošetřeny práva a povinnosti studenta, doporučujeme prostudovat.</a:t>
            </a:r>
          </a:p>
          <a:p>
            <a:r>
              <a:rPr lang="cs-CZ" dirty="0"/>
              <a:t>Jeho úplné znění je veřejně dostupné na webu UP </a:t>
            </a:r>
            <a:r>
              <a:rPr lang="cs-CZ" dirty="0" smtClean="0"/>
              <a:t>zde: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https://www.upol.cz/studenti/studium/</a:t>
            </a:r>
            <a:r>
              <a:rPr lang="cs-CZ" dirty="0" err="1">
                <a:hlinkClick r:id="rId2"/>
              </a:rPr>
              <a:t>prava</a:t>
            </a:r>
            <a:r>
              <a:rPr lang="cs-CZ" dirty="0">
                <a:hlinkClick r:id="rId2"/>
              </a:rPr>
              <a:t>-a-povinnosti-studenta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Důležitým dokumentem na úřední desce fakulty je také </a:t>
            </a:r>
            <a:r>
              <a:rPr lang="cs-CZ" dirty="0">
                <a:solidFill>
                  <a:srgbClr val="7030A0"/>
                </a:solidFill>
              </a:rPr>
              <a:t>Prováděcí směrnice k realizaci akreditovaných nebo schválených studijních programů, programů celoživotního vzdělávání a rigorózního </a:t>
            </a:r>
            <a:r>
              <a:rPr lang="cs-CZ" dirty="0" smtClean="0">
                <a:solidFill>
                  <a:srgbClr val="7030A0"/>
                </a:solidFill>
              </a:rPr>
              <a:t>řízení </a:t>
            </a:r>
            <a:r>
              <a:rPr lang="cs-CZ" dirty="0">
                <a:solidFill>
                  <a:srgbClr val="7030A0"/>
                </a:solidFill>
              </a:rPr>
              <a:t>na CMTF UP v </a:t>
            </a:r>
            <a:r>
              <a:rPr lang="cs-CZ" dirty="0" smtClean="0">
                <a:solidFill>
                  <a:srgbClr val="7030A0"/>
                </a:solidFill>
              </a:rPr>
              <a:t>Olomouci. </a:t>
            </a:r>
            <a:r>
              <a:rPr lang="cs-CZ" dirty="0" smtClean="0"/>
              <a:t>Zde naleznete pokyny nejen k tvorbě bakalářských a diplomových prací, ale i k zápisu a odepisování předmětů.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46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Hlášení změn osobních údajů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již nyní víte, že vámi uvedené údaje v e-přihlášce nejsou aktuální, je třeba změnu oznámit</a:t>
            </a:r>
            <a:r>
              <a:rPr lang="cs-CZ" dirty="0"/>
              <a:t> </a:t>
            </a:r>
            <a:r>
              <a:rPr lang="cs-CZ" dirty="0" smtClean="0"/>
              <a:t>na formuláři „Hlášení změn v osobních údajích“. Tuto povinnost máte v průběhu celého studia.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Chybně uvedené údaje se případně projeví i na diplomu!!!</a:t>
            </a:r>
          </a:p>
          <a:p>
            <a:r>
              <a:rPr lang="cs-CZ" dirty="0" smtClean="0"/>
              <a:t>Formuláře naleznete </a:t>
            </a:r>
            <a:r>
              <a:rPr lang="cs-CZ" dirty="0"/>
              <a:t>na </a:t>
            </a:r>
            <a:r>
              <a:rPr lang="cs-CZ" dirty="0" smtClean="0"/>
              <a:t>webu: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studijni-zalezitosti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studijni-oddeleni</a:t>
            </a:r>
            <a:r>
              <a:rPr lang="cs-CZ" dirty="0">
                <a:hlinkClick r:id="rId2"/>
              </a:rPr>
              <a:t>/#</a:t>
            </a:r>
            <a:r>
              <a:rPr lang="cs-CZ" dirty="0" smtClean="0">
                <a:hlinkClick r:id="rId2"/>
              </a:rPr>
              <a:t>c9728</a:t>
            </a:r>
            <a:r>
              <a:rPr lang="cs-CZ" dirty="0" smtClean="0"/>
              <a:t>.</a:t>
            </a:r>
          </a:p>
          <a:p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Identifikační karty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Žádost o vydání Identifikační karty (pokud jste již tak neučinili) naleznete ve své elektronické přihlášce </a:t>
            </a:r>
            <a:r>
              <a:rPr lang="cs-CZ" dirty="0"/>
              <a:t>na adrese </a:t>
            </a:r>
            <a:r>
              <a:rPr lang="cs-CZ" dirty="0">
                <a:hlinkClick r:id="rId2"/>
              </a:rPr>
              <a:t>https://prihlaska.upol.cz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(Přihlašovací údaje jsou stejné jako při podávání </a:t>
            </a:r>
            <a:r>
              <a:rPr lang="cs-CZ" i="1" dirty="0" smtClean="0"/>
              <a:t>přihlášky).</a:t>
            </a:r>
            <a:endParaRPr lang="cs-CZ" dirty="0"/>
          </a:p>
          <a:p>
            <a:r>
              <a:rPr lang="cs-CZ" dirty="0" smtClean="0"/>
              <a:t>IDENTIFIKAČNÍ</a:t>
            </a:r>
            <a:r>
              <a:rPr lang="cs-CZ" dirty="0"/>
              <a:t> </a:t>
            </a:r>
            <a:r>
              <a:rPr lang="cs-CZ" dirty="0" smtClean="0"/>
              <a:t>KARTU </a:t>
            </a:r>
            <a:r>
              <a:rPr lang="cs-CZ" dirty="0"/>
              <a:t>(ISIC i standardní modrá karta UP) </a:t>
            </a:r>
            <a:r>
              <a:rPr lang="cs-CZ" dirty="0" smtClean="0"/>
              <a:t>si můžete vyzvednout po obdržení informace na e-mail a po rezervaci termínu k vyzvednutí, v</a:t>
            </a:r>
            <a:r>
              <a:rPr lang="cs-CZ" dirty="0"/>
              <a:t> prostorách Zbrojnice (Biskupské nám. 1</a:t>
            </a:r>
            <a:r>
              <a:rPr lang="cs-CZ" dirty="0" smtClean="0"/>
              <a:t>). Bližší informace naleznete </a:t>
            </a:r>
            <a:r>
              <a:rPr lang="cs-CZ" dirty="0"/>
              <a:t>na webu </a:t>
            </a:r>
            <a:r>
              <a:rPr lang="cs-CZ" dirty="0" smtClean="0"/>
              <a:t>UP zde: </a:t>
            </a:r>
            <a:r>
              <a:rPr lang="cs-CZ" dirty="0">
                <a:hlinkClick r:id="rId3"/>
              </a:rPr>
              <a:t>https://cvt.upol.cz/identifikacni-karty-ik/#</a:t>
            </a:r>
            <a:r>
              <a:rPr lang="cs-CZ" dirty="0" smtClean="0">
                <a:hlinkClick r:id="rId3"/>
              </a:rPr>
              <a:t>c47555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oddělení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Nachází se ve 3. podlaží hlavní budovy CMTF, Univerzitní 22.</a:t>
            </a:r>
          </a:p>
          <a:p>
            <a:r>
              <a:rPr lang="cs-CZ" dirty="0"/>
              <a:t>Vedle výtahu jsou umístěny tištěné formuláře, které jsou rovněž k dispozici na webu </a:t>
            </a:r>
            <a:r>
              <a:rPr lang="cs-CZ" dirty="0" smtClean="0"/>
              <a:t>fakulty zde: </a:t>
            </a:r>
            <a:r>
              <a:rPr lang="cs-CZ" dirty="0">
                <a:hlinkClick r:id="rId3"/>
              </a:rPr>
              <a:t>https://www.cmtf.upol.cz/studenti/</a:t>
            </a:r>
            <a:r>
              <a:rPr lang="cs-CZ" dirty="0" err="1">
                <a:hlinkClick r:id="rId3"/>
              </a:rPr>
              <a:t>studijni-zalezitosti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prubeh</a:t>
            </a:r>
            <a:r>
              <a:rPr lang="cs-CZ" dirty="0">
                <a:hlinkClick r:id="rId3"/>
              </a:rPr>
              <a:t>-studia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Každý studijní program má přidělenu svou studijní referentku. Kontaktovat nás můžete telefonicky, e-mailem i osobně v době úředních hodin</a:t>
            </a:r>
            <a:r>
              <a:rPr lang="cs-CZ" dirty="0" smtClean="0"/>
              <a:t>. Informace naleznete zde:</a:t>
            </a:r>
            <a:r>
              <a:rPr lang="cs-CZ" dirty="0"/>
              <a:t>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://www.cmtf.upol.cz/studenti/</a:t>
            </a:r>
            <a:r>
              <a:rPr lang="cs-CZ" dirty="0" err="1">
                <a:hlinkClick r:id="rId4"/>
              </a:rPr>
              <a:t>studijni-zalezitosti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studijni-oddeleni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11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36358" y="248654"/>
            <a:ext cx="3424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vedoucí studijního oddělení</a:t>
            </a:r>
            <a:r>
              <a:rPr lang="cs-CZ" dirty="0"/>
              <a:t> </a:t>
            </a:r>
          </a:p>
          <a:p>
            <a:r>
              <a:rPr lang="cs-CZ" b="1" dirty="0">
                <a:hlinkClick r:id="rId2" tooltip="vizitka"/>
              </a:rPr>
              <a:t>Mgr. Kristýna Hradilová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kristyna.hradilova@upol.cz</a:t>
            </a:r>
            <a:r>
              <a:rPr lang="cs-CZ" dirty="0"/>
              <a:t> </a:t>
            </a:r>
          </a:p>
          <a:p>
            <a:r>
              <a:rPr lang="cs-CZ" dirty="0"/>
              <a:t>58 563 7010 </a:t>
            </a:r>
          </a:p>
          <a:p>
            <a:r>
              <a:rPr lang="cs-CZ" dirty="0"/>
              <a:t>Univerzitní 22, místnost: 5.21</a:t>
            </a:r>
          </a:p>
          <a:p>
            <a:r>
              <a:rPr lang="cs-CZ" dirty="0"/>
              <a:t>dle domluvy e-mailem </a:t>
            </a:r>
          </a:p>
          <a:p>
            <a:r>
              <a:rPr lang="cs-CZ" dirty="0"/>
              <a:t>přijímací řízení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6358" y="2136338"/>
            <a:ext cx="52377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referentka studijního oddělení</a:t>
            </a:r>
            <a:r>
              <a:rPr lang="cs-CZ" dirty="0"/>
              <a:t> </a:t>
            </a:r>
          </a:p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Mgr. Kateřina Pátková</a:t>
            </a:r>
          </a:p>
          <a:p>
            <a:r>
              <a:rPr lang="cs-CZ" dirty="0">
                <a:hlinkClick r:id="rId4"/>
              </a:rPr>
              <a:t>katerina.patkova@upol.cz</a:t>
            </a:r>
            <a:r>
              <a:rPr lang="cs-CZ" dirty="0"/>
              <a:t> </a:t>
            </a:r>
          </a:p>
          <a:p>
            <a:r>
              <a:rPr lang="cs-CZ" dirty="0"/>
              <a:t>58 563 7013 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  <a:br>
              <a:rPr lang="cs-CZ" dirty="0"/>
            </a:br>
            <a:r>
              <a:rPr lang="cs-CZ" dirty="0"/>
              <a:t>Charitativní a sociální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Mezinárodní sociální a humanitární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práce (Bc., </a:t>
            </a:r>
            <a:r>
              <a:rPr lang="cs-CZ" dirty="0" err="1"/>
              <a:t>NMgr</a:t>
            </a:r>
            <a:r>
              <a:rPr lang="cs-CZ" dirty="0" smtClean="0"/>
              <a:t>.)</a:t>
            </a:r>
            <a:endParaRPr lang="cs-CZ" dirty="0" smtClean="0">
              <a:cs typeface="Calibri"/>
            </a:endParaRPr>
          </a:p>
          <a:p>
            <a:r>
              <a:rPr lang="cs-CZ" dirty="0" smtClean="0">
                <a:cs typeface="Calibri"/>
              </a:rPr>
              <a:t>Aplikovaná </a:t>
            </a:r>
            <a:r>
              <a:rPr lang="cs-CZ" dirty="0">
                <a:cs typeface="Calibri"/>
              </a:rPr>
              <a:t>psychoterapie a inovace v sociální práci (</a:t>
            </a:r>
            <a:r>
              <a:rPr lang="cs-CZ" dirty="0" err="1">
                <a:cs typeface="Calibri"/>
              </a:rPr>
              <a:t>NMgr</a:t>
            </a:r>
            <a:r>
              <a:rPr lang="cs-CZ" dirty="0">
                <a:cs typeface="Calibri"/>
              </a:rPr>
              <a:t>.)</a:t>
            </a:r>
            <a:endParaRPr lang="cs-CZ" dirty="0"/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588594" y="1237609"/>
            <a:ext cx="5762323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/>
              <a:t>referentka studijního oddělení</a:t>
            </a:r>
            <a:endParaRPr lang="cs-CZ" dirty="0"/>
          </a:p>
          <a:p>
            <a:r>
              <a:rPr lang="cs-CZ" b="1" dirty="0">
                <a:hlinkClick r:id="rId5" tooltip="vizitka"/>
              </a:rPr>
              <a:t>Lenka Hynková</a:t>
            </a:r>
            <a:endParaRPr lang="cs-CZ" dirty="0"/>
          </a:p>
          <a:p>
            <a:r>
              <a:rPr lang="cs-CZ" dirty="0">
                <a:hlinkClick r:id="rId6"/>
              </a:rPr>
              <a:t>l.hynkova@upol.cz</a:t>
            </a:r>
            <a:endParaRPr lang="cs-CZ" dirty="0"/>
          </a:p>
          <a:p>
            <a:r>
              <a:rPr lang="cs-CZ" dirty="0"/>
              <a:t>58 563 7011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</a:p>
          <a:p>
            <a:r>
              <a:rPr lang="cs-CZ" dirty="0" smtClean="0"/>
              <a:t>Etika </a:t>
            </a:r>
            <a:r>
              <a:rPr lang="cs-CZ" dirty="0"/>
              <a:t>a kultura v mediální komunikaci (Bc.)</a:t>
            </a:r>
            <a:br>
              <a:rPr lang="cs-CZ" dirty="0"/>
            </a:br>
            <a:r>
              <a:rPr lang="cs-CZ" dirty="0"/>
              <a:t>Náboženství ze zaměřením na vzdělávání (Bc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Sociální práce s dětmi </a:t>
            </a:r>
            <a:r>
              <a:rPr lang="cs-CZ" smtClean="0"/>
              <a:t>a mládeží (Bc.)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Teologické nauky (Bc., </a:t>
            </a:r>
            <a:r>
              <a:rPr lang="cs-CZ" dirty="0" err="1"/>
              <a:t>NMgr</a:t>
            </a:r>
            <a:r>
              <a:rPr lang="cs-CZ" dirty="0"/>
              <a:t>.)</a:t>
            </a:r>
          </a:p>
          <a:p>
            <a:r>
              <a:rPr lang="cs-CZ" dirty="0"/>
              <a:t>Teologie (Bc.)</a:t>
            </a:r>
            <a:br>
              <a:rPr lang="cs-CZ" dirty="0"/>
            </a:br>
            <a:r>
              <a:rPr lang="cs-CZ" dirty="0"/>
              <a:t>Teologická studia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pedagogika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Katolická teologie (Mgr.)</a:t>
            </a:r>
            <a:br>
              <a:rPr lang="cs-CZ" dirty="0"/>
            </a:br>
            <a:r>
              <a:rPr lang="cs-CZ" dirty="0"/>
              <a:t>Učitelství náboženství pro základní školy + Katechetika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Učitelství náboženství pro základní školy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agenda týkající se stipendií</a:t>
            </a:r>
          </a:p>
        </p:txBody>
      </p:sp>
    </p:spTree>
    <p:extLst>
      <p:ext uri="{BB962C8B-B14F-4D97-AF65-F5344CB8AC3E}">
        <p14:creationId xmlns:p14="http://schemas.microsoft.com/office/powerpoint/2010/main" val="25515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7030A0"/>
                </a:solidFill>
              </a:rPr>
              <a:t>UPlikace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5327" y="1443789"/>
            <a:ext cx="11325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Je oficiální mobilní aplikace pro studenty Univerzity Palackého v Olomouci.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Naleznete zde detailní přehled o studiu včetně přehledného rozvrhu, harmonogramu zkouškových termínů atd</a:t>
            </a:r>
            <a:r>
              <a:rPr lang="cs-CZ" sz="28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 smtClean="0"/>
              <a:t>V záložce </a:t>
            </a:r>
            <a:r>
              <a:rPr lang="cs-CZ" sz="2800" dirty="0"/>
              <a:t>naleznete elektronickou verzi brožury </a:t>
            </a:r>
            <a:r>
              <a:rPr lang="cs-CZ" sz="2800" dirty="0" err="1"/>
              <a:t>KudyKam</a:t>
            </a:r>
            <a:r>
              <a:rPr lang="cs-CZ" sz="2800" dirty="0"/>
              <a:t> – průvodce studenta. Zde pro vás jsou připraveny informace, které by každý student měl vědět. Od praktických </a:t>
            </a:r>
            <a:r>
              <a:rPr lang="cs-CZ" sz="2800" dirty="0" smtClean="0"/>
              <a:t>informací, </a:t>
            </a:r>
            <a:r>
              <a:rPr lang="cs-CZ" sz="2800" dirty="0"/>
              <a:t>přes návody (např. validační známka ISIC, online výuka, …) a popis řešení různých situací (např. potvrzení o </a:t>
            </a:r>
            <a:r>
              <a:rPr lang="cs-CZ" sz="2800" dirty="0" smtClean="0"/>
              <a:t>studiu, </a:t>
            </a:r>
            <a:r>
              <a:rPr lang="cs-CZ" sz="2800" dirty="0"/>
              <a:t>stipendia, …)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 flipV="1">
            <a:off x="11353799" y="6176962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31" y="365125"/>
            <a:ext cx="1010653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Informace k systému STAG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Veškerá </a:t>
            </a:r>
            <a:r>
              <a:rPr lang="cs-CZ" dirty="0"/>
              <a:t>studijní agenda je vedena elektronickým systémem </a:t>
            </a:r>
            <a:r>
              <a:rPr lang="cs-CZ" b="1" dirty="0"/>
              <a:t>STAG</a:t>
            </a:r>
            <a:r>
              <a:rPr lang="cs-CZ" dirty="0"/>
              <a:t> 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 (Studijní </a:t>
            </a:r>
            <a:r>
              <a:rPr lang="cs-CZ" dirty="0"/>
              <a:t>agenda). </a:t>
            </a:r>
          </a:p>
          <a:p>
            <a:pPr algn="just"/>
            <a:r>
              <a:rPr lang="cs-CZ" dirty="0"/>
              <a:t>Prostřednictvím systému STAG probíhá mj. 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ZÁPIS NA PŘEDMĚTY /PŘIHLAŠOVÁNÍ NA ROZVRHOVÉ AKCE/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ZAPISOVÁNÍ </a:t>
            </a:r>
            <a:r>
              <a:rPr lang="cs-CZ" b="1" dirty="0" smtClean="0">
                <a:solidFill>
                  <a:srgbClr val="7030A0"/>
                </a:solidFill>
              </a:rPr>
              <a:t>NA TERMÍNY ZKOUŠEK</a:t>
            </a:r>
            <a:endParaRPr lang="cs-CZ" b="1" dirty="0">
              <a:solidFill>
                <a:srgbClr val="7030A0"/>
              </a:solidFill>
            </a:endParaRPr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31" y="4444557"/>
            <a:ext cx="744006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347232"/>
            <a:ext cx="9002381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642" y="1511559"/>
            <a:ext cx="10959164" cy="523447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cs-CZ" dirty="0"/>
              <a:t>Kredity se získávají za absolvování předmětu, tj. ukončením předmětu stanoveným způsobem /</a:t>
            </a:r>
            <a:r>
              <a:rPr lang="cs-CZ" dirty="0" err="1"/>
              <a:t>Ko</a:t>
            </a:r>
            <a:r>
              <a:rPr lang="cs-CZ" dirty="0"/>
              <a:t>, </a:t>
            </a:r>
            <a:r>
              <a:rPr lang="cs-CZ" dirty="0" err="1"/>
              <a:t>Zp</a:t>
            </a:r>
            <a:r>
              <a:rPr lang="cs-CZ" dirty="0"/>
              <a:t>, Zk,/ daným studijním plánem pro příslušný akademický rok. </a:t>
            </a:r>
          </a:p>
          <a:p>
            <a:pPr algn="just"/>
            <a:endParaRPr lang="cs-CZ" b="1" u="sng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bakalářském studiu 180 kreditů 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navazujícím magisterském studiu 120 kreditů</a:t>
            </a:r>
            <a:endParaRPr lang="cs-CZ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pětiletém magisterském studiu je nutno získat 300 kreditů</a:t>
            </a:r>
            <a:r>
              <a:rPr lang="cs-CZ" u="sng" dirty="0"/>
              <a:t> </a:t>
            </a:r>
          </a:p>
          <a:p>
            <a:pPr marL="0" indent="0" algn="just">
              <a:buNone/>
            </a:pP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Student je povinen získat minimálně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 kreditů za 1. ročník.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Na konci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ročníku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musí získat minimálně </a:t>
            </a:r>
            <a:r>
              <a:rPr lang="cs-CZ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 kreditů </a:t>
            </a:r>
            <a:r>
              <a:rPr lang="cs-CZ" sz="2900" dirty="0">
                <a:ea typeface="Tahoma" panose="020B0604030504040204" pitchFamily="34" charset="0"/>
                <a:cs typeface="Tahoma" panose="020B0604030504040204" pitchFamily="34" charset="0"/>
              </a:rPr>
              <a:t>(za 2 roky)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a splnit všechny podruhé zapsané předměty.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U nesplněného povinného předmětu typu A je Vaší povinností si ho opětovně zapsat v následujícím akademickém roce.</a:t>
            </a:r>
          </a:p>
          <a:p>
            <a:pPr algn="just"/>
            <a:r>
              <a:rPr lang="cs-CZ" dirty="0">
                <a:ea typeface="Tahoma"/>
                <a:cs typeface="Calibri"/>
              </a:rPr>
              <a:t>U nesplněných předmětů typu B </a:t>
            </a:r>
            <a:r>
              <a:rPr lang="cs-CZ" dirty="0" smtClean="0">
                <a:ea typeface="Tahoma"/>
                <a:cs typeface="Calibri"/>
              </a:rPr>
              <a:t>tato </a:t>
            </a:r>
            <a:r>
              <a:rPr lang="cs-CZ" dirty="0">
                <a:ea typeface="Tahoma"/>
                <a:cs typeface="Calibri"/>
              </a:rPr>
              <a:t>povinnost není.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cs-CZ" dirty="0">
                <a:ea typeface="Tahoma"/>
                <a:cs typeface="Tahoma"/>
              </a:rPr>
              <a:t>V případě, že ve zkratce předmětu za lomítkem figuruje na prvním místě písmeno</a:t>
            </a:r>
            <a:r>
              <a:rPr lang="cs-CZ" dirty="0">
                <a:solidFill>
                  <a:srgbClr val="FF0000"/>
                </a:solidFill>
                <a:ea typeface="Tahoma"/>
                <a:cs typeface="Tahoma"/>
              </a:rPr>
              <a:t> M, jedná se o předmět, u kterého není </a:t>
            </a:r>
            <a:r>
              <a:rPr lang="cs-CZ" dirty="0" err="1">
                <a:solidFill>
                  <a:srgbClr val="FF0000"/>
                </a:solidFill>
                <a:ea typeface="Tahoma"/>
                <a:cs typeface="Tahoma"/>
              </a:rPr>
              <a:t>vícezápis</a:t>
            </a:r>
            <a:r>
              <a:rPr lang="cs-CZ" dirty="0">
                <a:solidFill>
                  <a:srgbClr val="FF0000"/>
                </a:solidFill>
                <a:ea typeface="Tahoma"/>
                <a:cs typeface="Tahoma"/>
              </a:rPr>
              <a:t> povolen a splnit si jej musíte hned v 1. ročníku. </a:t>
            </a:r>
            <a:r>
              <a:rPr lang="cs-CZ" dirty="0">
                <a:ea typeface="Tahoma"/>
                <a:cs typeface="Tahoma"/>
              </a:rPr>
              <a:t>Nesplnění takového předmětu má za následek ukončení studia.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61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5173"/>
          <a:stretch/>
        </p:blipFill>
        <p:spPr>
          <a:xfrm>
            <a:off x="2875093" y="129396"/>
            <a:ext cx="6249194" cy="66122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07" y="4476418"/>
            <a:ext cx="5943600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Zápis na předměty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Zápis předmětů na ZS bakalářských studijních programů probíhá</a:t>
            </a:r>
            <a:br>
              <a:rPr lang="cs-CZ" dirty="0" smtClean="0"/>
            </a:br>
            <a:r>
              <a:rPr lang="cs-CZ" dirty="0">
                <a:solidFill>
                  <a:srgbClr val="7030A0"/>
                </a:solidFill>
              </a:rPr>
              <a:t>od</a:t>
            </a:r>
            <a:r>
              <a:rPr lang="cs-CZ" dirty="0" smtClean="0"/>
              <a:t> </a:t>
            </a:r>
            <a:r>
              <a:rPr lang="cs-CZ" b="1" dirty="0">
                <a:solidFill>
                  <a:srgbClr val="7030A0"/>
                </a:solidFill>
              </a:rPr>
              <a:t>2</a:t>
            </a:r>
            <a:r>
              <a:rPr lang="cs-CZ" b="1" dirty="0" smtClean="0">
                <a:solidFill>
                  <a:srgbClr val="7030A0"/>
                </a:solidFill>
              </a:rPr>
              <a:t>. 9. 2022</a:t>
            </a:r>
            <a:r>
              <a:rPr lang="cs-CZ" dirty="0" smtClean="0">
                <a:solidFill>
                  <a:srgbClr val="7030A0"/>
                </a:solidFill>
              </a:rPr>
              <a:t> do </a:t>
            </a:r>
            <a:r>
              <a:rPr lang="cs-CZ" b="1" dirty="0" smtClean="0">
                <a:solidFill>
                  <a:srgbClr val="7030A0"/>
                </a:solidFill>
              </a:rPr>
              <a:t>26. 9. 2022</a:t>
            </a:r>
            <a:r>
              <a:rPr lang="cs-CZ" dirty="0" smtClean="0">
                <a:solidFill>
                  <a:srgbClr val="7030A0"/>
                </a:solidFill>
              </a:rPr>
              <a:t>!</a:t>
            </a:r>
          </a:p>
          <a:p>
            <a:r>
              <a:rPr lang="cs-CZ" dirty="0" smtClean="0"/>
              <a:t>Zápis předmětů na ZS magisterských a navazujících magisterských studijních programů od 6. 9. – 26. 9. 2022.</a:t>
            </a:r>
          </a:p>
          <a:p>
            <a:r>
              <a:rPr lang="cs-CZ" dirty="0" smtClean="0"/>
              <a:t>Zápis na LS probíhá od 19. 1. – 20. 2. 2023 viz Harmonogram akademického roku 2022/2023 – úřední deska CMTF.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Dodatečný zápis předmětů bude možný pouze do 26.10.2022. Po této lhůtě již nebude možné si předmět zapsat. Další možné zapsání bude až v řádném zápisu v následujícím akademickém roce.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358"/>
            <a:ext cx="12770289" cy="70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8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1311</Words>
  <Application>Microsoft Office PowerPoint</Application>
  <PresentationFormat>Širokoúhlá obrazovka</PresentationFormat>
  <Paragraphs>110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Motiv Office</vt:lpstr>
      <vt:lpstr>Zápis do 1. ročníku</vt:lpstr>
      <vt:lpstr>Univerzitní e-mail</vt:lpstr>
      <vt:lpstr>UPlikace </vt:lpstr>
      <vt:lpstr>Informace k systému STAG </vt:lpstr>
      <vt:lpstr>Prezentace aplikace PowerPoint</vt:lpstr>
      <vt:lpstr>Studijní plán</vt:lpstr>
      <vt:lpstr>Prezentace aplikace PowerPoint</vt:lpstr>
      <vt:lpstr>Zápis na předměty</vt:lpstr>
      <vt:lpstr>Prezentace aplikace PowerPoint</vt:lpstr>
      <vt:lpstr>Prezentace aplikace PowerPoint</vt:lpstr>
      <vt:lpstr>Doporučení</vt:lpstr>
      <vt:lpstr>Uznání zkoušek, zápočtů, kolokvií</vt:lpstr>
      <vt:lpstr>Kontroly studia na konci akademického roku </vt:lpstr>
      <vt:lpstr>Poplatky za nadstandardní dobu studia</vt:lpstr>
      <vt:lpstr>Uznaná doba rodičovství</vt:lpstr>
      <vt:lpstr>Centrum pro studenty se specifickými potřebami</vt:lpstr>
      <vt:lpstr>Webové stránky CMTF</vt:lpstr>
      <vt:lpstr>Prezentace aplikace PowerPoint</vt:lpstr>
      <vt:lpstr>Prezentace aplikace PowerPoint</vt:lpstr>
      <vt:lpstr>Studijní a zkušební řád UP, Směrnice</vt:lpstr>
      <vt:lpstr>Hlášení změn osobních údajů</vt:lpstr>
      <vt:lpstr>Identifikační karty</vt:lpstr>
      <vt:lpstr>Studijní oddělení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ročníku</dc:title>
  <dc:creator>Hynkova Lenka</dc:creator>
  <cp:lastModifiedBy>katedra</cp:lastModifiedBy>
  <cp:revision>154</cp:revision>
  <cp:lastPrinted>2020-10-22T09:54:20Z</cp:lastPrinted>
  <dcterms:created xsi:type="dcterms:W3CDTF">2020-08-18T10:20:37Z</dcterms:created>
  <dcterms:modified xsi:type="dcterms:W3CDTF">2022-08-25T16:15:20Z</dcterms:modified>
</cp:coreProperties>
</file>